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10689325" cx="7562100"/>
  <p:notesSz cx="6858000" cy="9144000"/>
  <p:embeddedFontLst>
    <p:embeddedFont>
      <p:font typeface="Roboto"/>
      <p:regular r:id="rId7"/>
      <p:bold r:id="rId8"/>
      <p:italic r:id="rId9"/>
      <p:boldItalic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367">
          <p15:clr>
            <a:srgbClr val="A4A3A4"/>
          </p15:clr>
        </p15:guide>
        <p15:guide id="2" pos="23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367" orient="horz"/>
        <p:guide pos="238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font" Target="fonts/Roboto-boldItalic.fntdata"/><Relationship Id="rId9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Roboto-regular.fntdata"/><Relationship Id="rId8" Type="http://schemas.openxmlformats.org/officeDocument/2006/relationships/font" Target="fonts/Roboto-bold.fntdata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16410" y="685800"/>
            <a:ext cx="2425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8e9ace6e52_0_0:notes"/>
          <p:cNvSpPr/>
          <p:nvPr>
            <p:ph idx="2" type="sldImg"/>
          </p:nvPr>
        </p:nvSpPr>
        <p:spPr>
          <a:xfrm>
            <a:off x="2216410" y="685800"/>
            <a:ext cx="2425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28e9ace6e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257783" y="1547391"/>
            <a:ext cx="7046400" cy="42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57776" y="5889935"/>
            <a:ext cx="7046400" cy="16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257776" y="8792066"/>
            <a:ext cx="4961100" cy="12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hasCustomPrompt="1" type="title"/>
          </p:nvPr>
        </p:nvSpPr>
        <p:spPr>
          <a:xfrm>
            <a:off x="257776" y="2298771"/>
            <a:ext cx="7046400" cy="4080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257776" y="6551017"/>
            <a:ext cx="7046400" cy="27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257776" y="4469940"/>
            <a:ext cx="7046400" cy="174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257776" y="924860"/>
            <a:ext cx="7046400" cy="11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257776" y="2395097"/>
            <a:ext cx="7046400" cy="71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257776" y="924860"/>
            <a:ext cx="7046400" cy="11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257776" y="2395097"/>
            <a:ext cx="3307800" cy="71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3996401" y="2395097"/>
            <a:ext cx="3307800" cy="71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257776" y="924860"/>
            <a:ext cx="7046400" cy="11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257776" y="1154659"/>
            <a:ext cx="23223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257776" y="2887895"/>
            <a:ext cx="2322300" cy="66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05437" y="935511"/>
            <a:ext cx="5266200" cy="85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3781050" y="-260"/>
            <a:ext cx="3780900" cy="10689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219569" y="2562809"/>
            <a:ext cx="3345300" cy="308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219569" y="5825407"/>
            <a:ext cx="3345300" cy="25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084973" y="1504787"/>
            <a:ext cx="3173100" cy="76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57776" y="924860"/>
            <a:ext cx="7046400" cy="11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57776" y="2395097"/>
            <a:ext cx="7046400" cy="71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006734" y="9691191"/>
            <a:ext cx="453900" cy="8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5066425" y="4689025"/>
            <a:ext cx="2082600" cy="16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The scene captures the moment when the smart robot "Clara" arrives, offering the elderly woman reminders, physical assistance, and personalized guidance in a comfortable and technology-integrated living environment.</a:t>
            </a:r>
            <a:endParaRPr sz="1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748300" y="4689025"/>
            <a:ext cx="2561700" cy="16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Margaret experiencing frustration as she faces challenges with her daily tasks in the kitchen.</a:t>
            </a:r>
            <a:endParaRPr sz="1100">
              <a:solidFill>
                <a:schemeClr val="dk1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748300" y="9393200"/>
            <a:ext cx="2877000" cy="16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caring moment where Clara is assisting Margaret with her daily activities, including serving her a meal and monitoring her health conditions</a:t>
            </a:r>
            <a:endParaRPr b="0" i="0" sz="1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000400" y="9393200"/>
            <a:ext cx="25617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Margaret is able to go about her daily life enjoying her independence and joy</a:t>
            </a:r>
            <a:endParaRPr b="0" i="0" sz="17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9575" y="1735625"/>
            <a:ext cx="2751900" cy="275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1800" y="1735625"/>
            <a:ext cx="2656225" cy="270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33600" y="6493525"/>
            <a:ext cx="2747274" cy="274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1788" y="6493525"/>
            <a:ext cx="2747274" cy="2747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